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Old Standard TT"/>
      <p:regular r:id="rId31"/>
      <p:bold r:id="rId32"/>
      <p: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ldStandardTT-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ldStandardTT-italic.fntdata"/><Relationship Id="rId10" Type="http://schemas.openxmlformats.org/officeDocument/2006/relationships/slide" Target="slides/slide5.xml"/><Relationship Id="rId32" Type="http://schemas.openxmlformats.org/officeDocument/2006/relationships/font" Target="fonts/OldStandardTT-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21d6b3fe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21d6b3fe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21d6b3fe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21d6b3fe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21d6b3fe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21d6b3fe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21d6b3fe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a21d6b3fe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21d6b3fe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21d6b3fe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21d6b3fe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21d6b3fe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21d6b3fe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21d6b3fe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21d6b3fe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21d6b3fe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21d6b3fe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21d6b3fe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21d6b3fe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21d6b3fe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21d6b3f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21d6b3f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21d6b3fe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21d6b3fe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21d6b3fe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21d6b3fe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21d6b3fe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21d6b3fe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21d6b3fe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21d6b3fe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21d6b3fe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21d6b3fe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1975ffd73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1975ffd73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1975ffd7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1975ffd7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21d6b3fe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21d6b3f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a21d6b3fe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a21d6b3fe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21d6b3f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21d6b3f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21d6b3fe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21d6b3fe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21d6b3fe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21d6b3fe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21d6b3fe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21d6b3fe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178950" y="618325"/>
            <a:ext cx="6452400" cy="547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111"/>
              <a:t>CSC 177- Data Analytics and Mining</a:t>
            </a:r>
            <a:endParaRPr sz="3111"/>
          </a:p>
        </p:txBody>
      </p:sp>
      <p:sp>
        <p:nvSpPr>
          <p:cNvPr id="60" name="Google Shape;60;p13"/>
          <p:cNvSpPr txBox="1"/>
          <p:nvPr>
            <p:ph idx="1" type="subTitle"/>
          </p:nvPr>
        </p:nvSpPr>
        <p:spPr>
          <a:xfrm>
            <a:off x="1372975" y="2969075"/>
            <a:ext cx="5938200" cy="1659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 Team Challengers (23):</a:t>
            </a:r>
            <a:endParaRPr/>
          </a:p>
          <a:p>
            <a:pPr indent="0" lvl="0" marL="0" rtl="0" algn="l">
              <a:spcBef>
                <a:spcPts val="0"/>
              </a:spcBef>
              <a:spcAft>
                <a:spcPts val="0"/>
              </a:spcAft>
              <a:buNone/>
            </a:pPr>
            <a:r>
              <a:rPr lang="en"/>
              <a:t>  1. Srujay Reddy Vangoor</a:t>
            </a:r>
            <a:endParaRPr/>
          </a:p>
          <a:p>
            <a:pPr indent="0" lvl="0" marL="0" rtl="0" algn="l">
              <a:spcBef>
                <a:spcPts val="0"/>
              </a:spcBef>
              <a:spcAft>
                <a:spcPts val="0"/>
              </a:spcAft>
              <a:buNone/>
            </a:pPr>
            <a:r>
              <a:rPr lang="en"/>
              <a:t>  2. Vaibhav Jain</a:t>
            </a:r>
            <a:endParaRPr/>
          </a:p>
          <a:p>
            <a:pPr indent="0" lvl="0" marL="0" rtl="0" algn="l">
              <a:spcBef>
                <a:spcPts val="0"/>
              </a:spcBef>
              <a:spcAft>
                <a:spcPts val="0"/>
              </a:spcAft>
              <a:buNone/>
            </a:pPr>
            <a:r>
              <a:rPr lang="en"/>
              <a:t>  3. Bashar Allwza</a:t>
            </a:r>
            <a:endParaRPr/>
          </a:p>
          <a:p>
            <a:pPr indent="0" lvl="0" marL="0" rtl="0" algn="l">
              <a:spcBef>
                <a:spcPts val="0"/>
              </a:spcBef>
              <a:spcAft>
                <a:spcPts val="0"/>
              </a:spcAft>
              <a:buNone/>
            </a:pPr>
            <a:r>
              <a:rPr lang="en"/>
              <a:t>  4. Varun Bailapudi</a:t>
            </a:r>
            <a:endParaRPr/>
          </a:p>
          <a:p>
            <a:pPr indent="0" lvl="0" marL="0" rtl="0" algn="l">
              <a:spcBef>
                <a:spcPts val="0"/>
              </a:spcBef>
              <a:spcAft>
                <a:spcPts val="0"/>
              </a:spcAft>
              <a:buNone/>
            </a:pPr>
            <a:r>
              <a:rPr lang="en"/>
              <a:t>  5. Uddayankith Chodagam</a:t>
            </a:r>
            <a:endParaRPr/>
          </a:p>
        </p:txBody>
      </p:sp>
      <p:sp>
        <p:nvSpPr>
          <p:cNvPr id="61" name="Google Shape;61;p13"/>
          <p:cNvSpPr txBox="1"/>
          <p:nvPr>
            <p:ph type="ctrTitle"/>
          </p:nvPr>
        </p:nvSpPr>
        <p:spPr>
          <a:xfrm>
            <a:off x="512700" y="1853525"/>
            <a:ext cx="8118600" cy="1115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600"/>
              <a:t>Project 4: Cluster Analysis, ANN and Text Mining Project</a:t>
            </a:r>
            <a:endParaRPr sz="3600"/>
          </a:p>
        </p:txBody>
      </p:sp>
      <p:pic>
        <p:nvPicPr>
          <p:cNvPr descr="Logo, company name&#10;&#10;Description automatically generated" id="62" name="Google Shape;62;p13"/>
          <p:cNvPicPr preferRelativeResize="0"/>
          <p:nvPr/>
        </p:nvPicPr>
        <p:blipFill>
          <a:blip r:embed="rId3">
            <a:alphaModFix/>
          </a:blip>
          <a:stretch>
            <a:fillRect/>
          </a:stretch>
        </p:blipFill>
        <p:spPr>
          <a:xfrm>
            <a:off x="547025" y="49449"/>
            <a:ext cx="1666250" cy="1612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Hierarchical Clustering</a:t>
            </a:r>
            <a:endParaRPr/>
          </a:p>
        </p:txBody>
      </p:sp>
      <p:sp>
        <p:nvSpPr>
          <p:cNvPr id="116" name="Google Shape;116;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Hierarchical clustering is a type of clustering algorithm used in data mining and machine learning. It is a method for grouping similar data points or objects into clusters based on their similarity or dissimilarity. In hierarchical clustering, the data points are recursively partitioned into a hierarchy of clusters.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There are two main types of hierarchical clustering: Agglomerative hierarchical clustering and Divisive hierarchical clustering.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Hierarchical Clustering (Contd.)</a:t>
            </a:r>
            <a:endParaRPr/>
          </a:p>
        </p:txBody>
      </p:sp>
      <p:sp>
        <p:nvSpPr>
          <p:cNvPr id="122" name="Google Shape;122;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Agglomerative hierarchical clustering: This method starts with each data point as a separate cluster and then merges the closest pairs of clusters iteratively until only one cluster remains.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Divisive hierarchical clustering: This method starts with all data points in one cluster and then recursively divides it into smaller subclusters based on their dissimilarity.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Hierarchical Clustering (Contd.)</a:t>
            </a:r>
            <a:endParaRPr/>
          </a:p>
        </p:txBody>
      </p:sp>
      <p:sp>
        <p:nvSpPr>
          <p:cNvPr id="128" name="Google Shape;128;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Clr>
                <a:schemeClr val="dk1"/>
              </a:buClr>
              <a:buSzPts val="1100"/>
              <a:buFont typeface="Arial"/>
              <a:buNone/>
            </a:pPr>
            <a:r>
              <a:rPr lang="en"/>
              <a:t>Hierarchical clustering can be visualized using dendrograms, which are tree-like diagrams that show the order and distances of the merging or splitting of clusters. The height of the dendrogram indicates the distance between clusters or the dissimilarity between data points.</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Hierarchical Clustering (Contd.)</a:t>
            </a:r>
            <a:endParaRPr/>
          </a:p>
        </p:txBody>
      </p:sp>
      <p:pic>
        <p:nvPicPr>
          <p:cNvPr id="134" name="Google Shape;134;p25"/>
          <p:cNvPicPr preferRelativeResize="0"/>
          <p:nvPr/>
        </p:nvPicPr>
        <p:blipFill>
          <a:blip r:embed="rId3">
            <a:alphaModFix/>
          </a:blip>
          <a:stretch>
            <a:fillRect/>
          </a:stretch>
        </p:blipFill>
        <p:spPr>
          <a:xfrm>
            <a:off x="311700" y="1058225"/>
            <a:ext cx="3798828" cy="3780476"/>
          </a:xfrm>
          <a:prstGeom prst="rect">
            <a:avLst/>
          </a:prstGeom>
          <a:noFill/>
          <a:ln>
            <a:noFill/>
          </a:ln>
        </p:spPr>
      </p:pic>
      <p:pic>
        <p:nvPicPr>
          <p:cNvPr id="135" name="Google Shape;135;p25"/>
          <p:cNvPicPr preferRelativeResize="0"/>
          <p:nvPr/>
        </p:nvPicPr>
        <p:blipFill>
          <a:blip r:embed="rId4">
            <a:alphaModFix/>
          </a:blip>
          <a:stretch>
            <a:fillRect/>
          </a:stretch>
        </p:blipFill>
        <p:spPr>
          <a:xfrm>
            <a:off x="5156153" y="1058225"/>
            <a:ext cx="3676144" cy="378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512700" y="1378075"/>
            <a:ext cx="8118600" cy="2037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Artificial Neural Networks (ANNs)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Neural Networks (ANNs)</a:t>
            </a:r>
            <a:endParaRPr/>
          </a:p>
        </p:txBody>
      </p:sp>
      <p:sp>
        <p:nvSpPr>
          <p:cNvPr id="146" name="Google Shape;146;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Clr>
                <a:schemeClr val="dk1"/>
              </a:buClr>
              <a:buSzPts val="1100"/>
              <a:buFont typeface="Arial"/>
              <a:buNone/>
            </a:pPr>
            <a:r>
              <a:rPr lang="en"/>
              <a:t>Artificial neural networks (ANNs) are computational models inspired by the structure and function of the human brain. They are composed of interconnected nodes that process information, called artificial neurons or simply "neurons." These neurons are organized into layers, with each layer performing a different computation on the input data.</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Neural Networks (Contd.)</a:t>
            </a:r>
            <a:endParaRPr/>
          </a:p>
        </p:txBody>
      </p:sp>
      <p:sp>
        <p:nvSpPr>
          <p:cNvPr id="152" name="Google Shape;152;p2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ANNs are typically used for supervised learning tasks, such as classification or regression. During training, the network is presented with a set of labeled examples and adjusts its weights to minimize the difference between its predicted output and the actual output.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Once the network is trained, it can be used to make predictions on new, unseen data. ANNs have been successfully applied in a wide range of fields, including computer vision, natural language processing, speech recognition, and robotics.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Neural Networks (Contd.)</a:t>
            </a:r>
            <a:endParaRPr/>
          </a:p>
        </p:txBody>
      </p:sp>
      <p:pic>
        <p:nvPicPr>
          <p:cNvPr id="158" name="Google Shape;158;p29"/>
          <p:cNvPicPr preferRelativeResize="0"/>
          <p:nvPr/>
        </p:nvPicPr>
        <p:blipFill>
          <a:blip r:embed="rId3">
            <a:alphaModFix/>
          </a:blip>
          <a:stretch>
            <a:fillRect/>
          </a:stretch>
        </p:blipFill>
        <p:spPr>
          <a:xfrm>
            <a:off x="1437763" y="1058225"/>
            <a:ext cx="6268481" cy="3780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Neural Networks (Contd.)</a:t>
            </a:r>
            <a:endParaRPr/>
          </a:p>
        </p:txBody>
      </p:sp>
      <p:pic>
        <p:nvPicPr>
          <p:cNvPr id="164" name="Google Shape;164;p30"/>
          <p:cNvPicPr preferRelativeResize="0"/>
          <p:nvPr/>
        </p:nvPicPr>
        <p:blipFill>
          <a:blip r:embed="rId3">
            <a:alphaModFix/>
          </a:blip>
          <a:stretch>
            <a:fillRect/>
          </a:stretch>
        </p:blipFill>
        <p:spPr>
          <a:xfrm>
            <a:off x="774725" y="1058225"/>
            <a:ext cx="7594554" cy="3780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Text Mining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Cluster Analysis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Mining</a:t>
            </a:r>
            <a:endParaRPr/>
          </a:p>
        </p:txBody>
      </p:sp>
      <p:sp>
        <p:nvSpPr>
          <p:cNvPr id="175" name="Google Shape;175;p3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Clr>
                <a:schemeClr val="dk1"/>
              </a:buClr>
              <a:buSzPts val="1100"/>
              <a:buFont typeface="Arial"/>
              <a:buNone/>
            </a:pPr>
            <a:r>
              <a:rPr lang="en"/>
              <a:t>Text mining, also known as text data mining, is the process of deriving meaningful insights and information from unstructured textual data. Text mining involves the application of natural language processing (NLP), information retrieval, and machine learning techniques to extract and analyze information from unstructured text data.</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Mining (Contd.)</a:t>
            </a:r>
            <a:endParaRPr/>
          </a:p>
        </p:txBody>
      </p:sp>
      <p:sp>
        <p:nvSpPr>
          <p:cNvPr id="181" name="Google Shape;181;p3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Text mining is used to identify patterns, relationships, and insights from large collections of textual data, such as emails, social media posts, customer reviews, news articles, and scientific literature. Text mining techniques can be applied to a variety of tasks, including sentiment analysis, topic modeling, named entity recognition, and text classification.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Text mining is an important technique in data mining because it enables organizations to extract valuable insights and knowledge from unstructured textual data, which can be used to inform business decisions, improve customer satisfaction, and gain a competitive advantage.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Mining (Contd.)</a:t>
            </a:r>
            <a:endParaRPr/>
          </a:p>
        </p:txBody>
      </p:sp>
      <p:pic>
        <p:nvPicPr>
          <p:cNvPr id="187" name="Google Shape;187;p34"/>
          <p:cNvPicPr preferRelativeResize="0"/>
          <p:nvPr/>
        </p:nvPicPr>
        <p:blipFill>
          <a:blip r:embed="rId3">
            <a:alphaModFix/>
          </a:blip>
          <a:stretch>
            <a:fillRect/>
          </a:stretch>
        </p:blipFill>
        <p:spPr>
          <a:xfrm>
            <a:off x="1421600" y="1058225"/>
            <a:ext cx="6300793" cy="3780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TF-IDF Vectors</a:t>
            </a:r>
            <a:endParaRPr/>
          </a:p>
        </p:txBody>
      </p:sp>
      <p:sp>
        <p:nvSpPr>
          <p:cNvPr id="193" name="Google Shape;193;p3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TF-IDF stands for "Term Frequency-Inverse Document Frequency". In text mining and information retrieval, it is a numerical statistic that reflects how important a word is to a document in a collection or corpus.</a:t>
            </a:r>
            <a:endParaRPr/>
          </a:p>
          <a:p>
            <a:pPr indent="0" lvl="0" marL="0" rtl="0" algn="l">
              <a:spcBef>
                <a:spcPts val="1200"/>
              </a:spcBef>
              <a:spcAft>
                <a:spcPts val="0"/>
              </a:spcAft>
              <a:buNone/>
            </a:pPr>
            <a:r>
              <a:rPr lang="en"/>
              <a:t>The term frequency is the number of occurrences of a specific term in a document. Term frequency indicates how important a specific term in a document.</a:t>
            </a:r>
            <a:endParaRPr/>
          </a:p>
          <a:p>
            <a:pPr indent="0" lvl="0" marL="0" rtl="0" algn="l">
              <a:spcBef>
                <a:spcPts val="1200"/>
              </a:spcBef>
              <a:spcAft>
                <a:spcPts val="1200"/>
              </a:spcAft>
              <a:buNone/>
            </a:pPr>
            <a:r>
              <a:rPr lang="en"/>
              <a:t>Document frequency is the number of documents containing a specific term. Document frequency indicates how common the term 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TF-IDF Vectors (Contd.)</a:t>
            </a:r>
            <a:endParaRPr/>
          </a:p>
        </p:txBody>
      </p:sp>
      <p:pic>
        <p:nvPicPr>
          <p:cNvPr id="199" name="Google Shape;199;p36"/>
          <p:cNvPicPr preferRelativeResize="0"/>
          <p:nvPr/>
        </p:nvPicPr>
        <p:blipFill>
          <a:blip r:embed="rId3">
            <a:alphaModFix/>
          </a:blip>
          <a:stretch>
            <a:fillRect/>
          </a:stretch>
        </p:blipFill>
        <p:spPr>
          <a:xfrm>
            <a:off x="152400" y="1210625"/>
            <a:ext cx="8839199" cy="3382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Analysis</a:t>
            </a:r>
            <a:endParaRPr/>
          </a:p>
        </p:txBody>
      </p:sp>
      <p:sp>
        <p:nvSpPr>
          <p:cNvPr id="73" name="Google Shape;73;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 analysis or clustering is the task of grouping a set of objects in such a way that objects in the same group (called a cluster) are more similar (in some sense) to each other than to those in other groups (clusters).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Clustering is an unsupervised learning technique, meaning that it does not rely on labeled data or a pre-existing classification scheme. Instead, clustering algorithms identify patterns in the data based on similarities or differences between data points and group them together into clusters based on those similarities or differences.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Analysis (Contd.)</a:t>
            </a:r>
            <a:endParaRPr/>
          </a:p>
        </p:txBody>
      </p:sp>
      <p:sp>
        <p:nvSpPr>
          <p:cNvPr id="79" name="Google Shape;79;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Clr>
                <a:schemeClr val="dk1"/>
              </a:buClr>
              <a:buSzPts val="1100"/>
              <a:buFont typeface="Arial"/>
              <a:buNone/>
            </a:pPr>
            <a:r>
              <a:rPr lang="en"/>
              <a:t>Cluster analysis itself is not one specific algorithm, but the general task to be solved. It can be achieved by various algorithms that differ significantly in their understanding of what constitutes a cluster and how to efficiently find them.</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the Dataset</a:t>
            </a:r>
            <a:endParaRPr/>
          </a:p>
        </p:txBody>
      </p:sp>
      <p:sp>
        <p:nvSpPr>
          <p:cNvPr id="85" name="Google Shape;85;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IMDB movie review dataset is used to demonstrate the clustering algorithms.</a:t>
            </a:r>
            <a:endParaRPr/>
          </a:p>
          <a:p>
            <a:pPr indent="0" lvl="0" marL="0" rtl="0" algn="l">
              <a:spcBef>
                <a:spcPts val="1200"/>
              </a:spcBef>
              <a:spcAft>
                <a:spcPts val="1200"/>
              </a:spcAft>
              <a:buNone/>
            </a:pPr>
            <a:r>
              <a:t/>
            </a:r>
            <a:endParaRPr/>
          </a:p>
        </p:txBody>
      </p:sp>
      <p:pic>
        <p:nvPicPr>
          <p:cNvPr id="86" name="Google Shape;86;p17"/>
          <p:cNvPicPr preferRelativeResize="0"/>
          <p:nvPr/>
        </p:nvPicPr>
        <p:blipFill>
          <a:blip r:embed="rId3">
            <a:alphaModFix/>
          </a:blip>
          <a:stretch>
            <a:fillRect/>
          </a:stretch>
        </p:blipFill>
        <p:spPr>
          <a:xfrm>
            <a:off x="350400" y="1773800"/>
            <a:ext cx="8443203" cy="2794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t>
            </a:r>
            <a:r>
              <a:rPr lang="en"/>
              <a:t>-Means Clustering</a:t>
            </a:r>
            <a:endParaRPr/>
          </a:p>
        </p:txBody>
      </p:sp>
      <p:sp>
        <p:nvSpPr>
          <p:cNvPr id="92" name="Google Shape;92;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K-means clustering is a popular unsupervised machine learning algorithm used to group data points into clusters based on similarity.</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rPr lang="en"/>
              <a:t>It is a centroid-based clustering algorithm that iteratively partitions the data points into k clusters, where k is a pre-specified number of clusters. The algorithm starts by randomly selecting k initial centroids, and then it iteratively assigns each data point to the nearest centroid, computes the mean of each cluster, and reassigns the centroids based on the new means. This process continues until the centroids no longer move significantly or until a predetermined number of iterations is reached.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t>
            </a:r>
            <a:r>
              <a:rPr lang="en"/>
              <a:t>-Means Clustering (Contd.)</a:t>
            </a:r>
            <a:endParaRPr/>
          </a:p>
        </p:txBody>
      </p:sp>
      <p:sp>
        <p:nvSpPr>
          <p:cNvPr id="98" name="Google Shape;98;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Clr>
                <a:schemeClr val="dk1"/>
              </a:buClr>
              <a:buSzPts val="1100"/>
              <a:buFont typeface="Arial"/>
              <a:buNone/>
            </a:pPr>
            <a:r>
              <a:rPr lang="en"/>
              <a:t>K-means clustering is widely used for image segmentation, market segmentation, anomaly detection, and many other applications. One of the main advantages of k-means clustering is that it is computationally efficient and can handle large datasets. However, one of the limitations of k-means clustering is that it requires the number of clusters to be specified beforehand, and the quality of the results is highly dependent on the initial placement of the centroids.</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K-Means Clustering (Contd.)</a:t>
            </a:r>
            <a:endParaRPr/>
          </a:p>
        </p:txBody>
      </p:sp>
      <p:pic>
        <p:nvPicPr>
          <p:cNvPr id="104" name="Google Shape;104;p20"/>
          <p:cNvPicPr preferRelativeResize="0"/>
          <p:nvPr/>
        </p:nvPicPr>
        <p:blipFill>
          <a:blip r:embed="rId3">
            <a:alphaModFix/>
          </a:blip>
          <a:stretch>
            <a:fillRect/>
          </a:stretch>
        </p:blipFill>
        <p:spPr>
          <a:xfrm>
            <a:off x="223225" y="1139275"/>
            <a:ext cx="8697561" cy="3780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K-Means Clustering (Contd.)</a:t>
            </a:r>
            <a:endParaRPr/>
          </a:p>
        </p:txBody>
      </p:sp>
      <p:pic>
        <p:nvPicPr>
          <p:cNvPr id="110" name="Google Shape;110;p21"/>
          <p:cNvPicPr preferRelativeResize="0"/>
          <p:nvPr/>
        </p:nvPicPr>
        <p:blipFill>
          <a:blip r:embed="rId3">
            <a:alphaModFix/>
          </a:blip>
          <a:stretch>
            <a:fillRect/>
          </a:stretch>
        </p:blipFill>
        <p:spPr>
          <a:xfrm>
            <a:off x="1741250" y="1058225"/>
            <a:ext cx="5495753" cy="3780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